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78" r:id="rId4"/>
    <p:sldId id="273" r:id="rId5"/>
    <p:sldId id="277" r:id="rId6"/>
    <p:sldId id="280" r:id="rId7"/>
    <p:sldId id="261" r:id="rId8"/>
    <p:sldId id="274" r:id="rId9"/>
    <p:sldId id="276" r:id="rId10"/>
    <p:sldId id="267" r:id="rId11"/>
    <p:sldId id="268" r:id="rId12"/>
    <p:sldId id="270" r:id="rId13"/>
    <p:sldId id="269" r:id="rId14"/>
    <p:sldId id="272" r:id="rId15"/>
    <p:sldId id="275" r:id="rId16"/>
    <p:sldId id="279" r:id="rId17"/>
    <p:sldId id="281" r:id="rId18"/>
    <p:sldId id="262" r:id="rId19"/>
    <p:sldId id="265" r:id="rId20"/>
    <p:sldId id="284" r:id="rId21"/>
    <p:sldId id="283" r:id="rId22"/>
    <p:sldId id="282" r:id="rId23"/>
    <p:sldId id="285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00FF"/>
    <a:srgbClr val="0099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80" d="100"/>
          <a:sy n="80" d="100"/>
        </p:scale>
        <p:origin x="-870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85103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61837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1759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1706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0622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72494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94249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27795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8577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4454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9780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96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3429000"/>
            <a:ext cx="7710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работы студенческого совета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2019-2020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года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1945798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Студенческая конференция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857884" y="5715016"/>
            <a:ext cx="3043214" cy="594304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овет отделения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46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65126"/>
            <a:ext cx="6768752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Чемпионат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 многоборью компьютерному среди пожилых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людей (гр. № 23)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16832"/>
            <a:ext cx="6525732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13726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65126"/>
            <a:ext cx="7056784" cy="132556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Губернаторские чтения «Искусственный интеллект и перспективы его развития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(гр. № 23)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88840"/>
            <a:ext cx="5793737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082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679654" cy="687610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Тюменский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Хакатон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(гр. №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532" y="1340768"/>
            <a:ext cx="6379997" cy="4784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64651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48680"/>
            <a:ext cx="6751662" cy="9756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Курганский Региональный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Накатон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«Цифровые решения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(гр. №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44824"/>
            <a:ext cx="6764164" cy="4348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1214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65126"/>
            <a:ext cx="6679654" cy="132556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Курганский Региональный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Накатон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«Цифровые решения» (гр. № 43)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6525732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69309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1" y="404664"/>
            <a:ext cx="6077035" cy="13255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Городской конкурс на лучшую академическую группу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(гр. № 43)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33" y="1706634"/>
            <a:ext cx="6890790" cy="4594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5762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72816"/>
            <a:ext cx="5040560" cy="345638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участник Региональной олимпиады по «Веб-дизайну»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участник регионального Чемпионата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WorldSkills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Russia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участник форума для молодых профессионалов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WorldSkills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Russia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участник Курганского Регионального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Накатона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«Цифровые решения»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17721"/>
            <a:ext cx="3444382" cy="5166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30656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65127"/>
            <a:ext cx="6679654" cy="83162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Участники движения «АБИЛИМПИКС»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43" y="1268760"/>
            <a:ext cx="6840760" cy="5130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1429562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85918" y="428604"/>
            <a:ext cx="7130753" cy="13208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Операторы электронного набора и верстки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908995"/>
              </p:ext>
            </p:extLst>
          </p:nvPr>
        </p:nvGraphicFramePr>
        <p:xfrm>
          <a:off x="214282" y="2500306"/>
          <a:ext cx="8723982" cy="1961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380"/>
                <a:gridCol w="819380"/>
                <a:gridCol w="681272"/>
                <a:gridCol w="920326"/>
                <a:gridCol w="648072"/>
                <a:gridCol w="679797"/>
                <a:gridCol w="817526"/>
                <a:gridCol w="1243353"/>
                <a:gridCol w="2094876"/>
              </a:tblGrid>
              <a:tr h="773048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«5»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«4/5»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«2»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усп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кач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посещ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куратор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Горбушин Д.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Камшилова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Д.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2000" b="1" dirty="0">
                        <a:solidFill>
                          <a:srgbClr val="FF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 b="1" dirty="0">
                        <a:solidFill>
                          <a:srgbClr val="FF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2000" b="1" dirty="0">
                        <a:solidFill>
                          <a:srgbClr val="FF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FF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2000" b="1" dirty="0">
                        <a:solidFill>
                          <a:srgbClr val="FF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ru-RU" sz="2000" b="1" dirty="0">
                        <a:solidFill>
                          <a:srgbClr val="FF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ru-RU" sz="2000" b="1" dirty="0">
                        <a:solidFill>
                          <a:srgbClr val="FF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800" b="1" dirty="0">
                        <a:solidFill>
                          <a:srgbClr val="FF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365127"/>
            <a:ext cx="6729432" cy="11350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Фестиваль "Мир без границ" имени Юрия Ивкина в городе Томске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Нелюбина\Рабочий стол\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85926"/>
            <a:ext cx="5801784" cy="43513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785918" y="428604"/>
            <a:ext cx="7130753" cy="13208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Преподавание в начальных классах</a:t>
            </a:r>
            <a:b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Коррекционная педагогика в начальном образовании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435362"/>
              </p:ext>
            </p:extLst>
          </p:nvPr>
        </p:nvGraphicFramePr>
        <p:xfrm>
          <a:off x="214282" y="1857364"/>
          <a:ext cx="8703293" cy="46634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27958"/>
                <a:gridCol w="1000320"/>
                <a:gridCol w="714514"/>
                <a:gridCol w="857417"/>
                <a:gridCol w="643063"/>
                <a:gridCol w="785966"/>
                <a:gridCol w="884383"/>
                <a:gridCol w="116840"/>
                <a:gridCol w="966730"/>
                <a:gridCol w="193079"/>
                <a:gridCol w="1613023"/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кол-во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«5»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«4/5»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«2»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% </a:t>
                      </a:r>
                      <a:r>
                        <a:rPr lang="ru-RU" sz="2000" dirty="0" err="1" smtClean="0"/>
                        <a:t>усп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% </a:t>
                      </a:r>
                      <a:r>
                        <a:rPr lang="ru-RU" sz="2000" dirty="0" err="1" smtClean="0"/>
                        <a:t>кач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%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err="1" smtClean="0"/>
                        <a:t>посещ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староста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11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35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19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77</a:t>
                      </a:r>
                      <a:endParaRPr lang="ru-RU" sz="2000" b="0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57</a:t>
                      </a:r>
                      <a:endParaRPr lang="ru-RU" sz="2000" b="0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87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Расторгуева А.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66"/>
                          </a:solidFill>
                        </a:rPr>
                        <a:t>21</a:t>
                      </a:r>
                      <a:endParaRPr lang="ru-RU" sz="2000" b="0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66"/>
                          </a:solidFill>
                        </a:rPr>
                        <a:t>31</a:t>
                      </a:r>
                      <a:endParaRPr lang="ru-RU" sz="2000" b="0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66"/>
                          </a:solidFill>
                        </a:rPr>
                        <a:t>13</a:t>
                      </a:r>
                      <a:endParaRPr lang="ru-RU" sz="2000" b="0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66"/>
                          </a:solidFill>
                        </a:rPr>
                        <a:t>16</a:t>
                      </a:r>
                      <a:endParaRPr lang="ru-RU" sz="2000" b="0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66"/>
                          </a:solidFill>
                        </a:rPr>
                        <a:t>1</a:t>
                      </a:r>
                      <a:endParaRPr lang="ru-RU" sz="2000" b="0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66"/>
                          </a:solidFill>
                        </a:rPr>
                        <a:t>96</a:t>
                      </a:r>
                      <a:endParaRPr lang="ru-RU" sz="2000" b="0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66"/>
                          </a:solidFill>
                        </a:rPr>
                        <a:t>93</a:t>
                      </a:r>
                      <a:endParaRPr lang="ru-RU" sz="2000" b="0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66"/>
                          </a:solidFill>
                        </a:rPr>
                        <a:t>92</a:t>
                      </a:r>
                      <a:endParaRPr lang="ru-RU" sz="2000" b="0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rgbClr val="FF0066"/>
                          </a:solidFill>
                        </a:rPr>
                        <a:t>Крылова Л.</a:t>
                      </a:r>
                      <a:endParaRPr lang="ru-RU" sz="1800" b="0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31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22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15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95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77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84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Юшкова Н.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41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23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95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65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82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 smtClean="0"/>
                        <a:t>Лагутенко</a:t>
                      </a:r>
                      <a:r>
                        <a:rPr lang="ru-RU" sz="1800" dirty="0" smtClean="0"/>
                        <a:t> Т.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итого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111</a:t>
                      </a:r>
                      <a:endParaRPr lang="ru-RU" sz="2000" b="1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22</a:t>
                      </a:r>
                      <a:endParaRPr lang="ru-RU" sz="2000" b="1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59</a:t>
                      </a:r>
                      <a:endParaRPr lang="ru-RU" sz="2000" b="1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11</a:t>
                      </a:r>
                      <a:endParaRPr lang="ru-RU" sz="2000" b="1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90</a:t>
                      </a:r>
                      <a:endParaRPr lang="ru-RU" sz="2000" b="1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67</a:t>
                      </a:r>
                      <a:endParaRPr lang="ru-RU" sz="2000" b="1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86</a:t>
                      </a:r>
                      <a:endParaRPr lang="ru-RU" sz="2000" b="1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11">
                  <a:txBody>
                    <a:bodyPr/>
                    <a:lstStyle/>
                    <a:p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FF0066"/>
                          </a:solidFill>
                        </a:rPr>
                        <a:t>12</a:t>
                      </a:r>
                      <a:endParaRPr lang="ru-RU" sz="2000" b="0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FF0066"/>
                          </a:solidFill>
                        </a:rPr>
                        <a:t>30</a:t>
                      </a:r>
                      <a:endParaRPr lang="ru-RU" sz="2000" b="0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FF0066"/>
                          </a:solidFill>
                        </a:rPr>
                        <a:t>5</a:t>
                      </a:r>
                      <a:endParaRPr lang="ru-RU" sz="2000" b="0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FF0066"/>
                          </a:solidFill>
                        </a:rPr>
                        <a:t>20</a:t>
                      </a:r>
                      <a:endParaRPr lang="ru-RU" sz="2000" b="0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FF0066"/>
                          </a:solidFill>
                        </a:rPr>
                        <a:t>100</a:t>
                      </a:r>
                      <a:endParaRPr lang="ru-RU" sz="2000" b="0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FF0066"/>
                          </a:solidFill>
                        </a:rPr>
                        <a:t>83</a:t>
                      </a:r>
                      <a:endParaRPr lang="ru-RU" sz="2000" b="0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FF0066"/>
                          </a:solidFill>
                        </a:rPr>
                        <a:t>97</a:t>
                      </a:r>
                      <a:endParaRPr lang="ru-RU" sz="2000" b="0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rgbClr val="FF0066"/>
                          </a:solidFill>
                        </a:rPr>
                        <a:t>Герман В.</a:t>
                      </a:r>
                      <a:endParaRPr lang="ru-RU" sz="1800" b="0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1800" b="0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22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23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13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73</a:t>
                      </a:r>
                      <a:endParaRPr lang="ru-RU" sz="2000" b="0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65</a:t>
                      </a:r>
                      <a:endParaRPr lang="ru-RU" sz="2000" b="0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86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Кондратьева М.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32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28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85</a:t>
                      </a:r>
                      <a:endParaRPr lang="ru-RU" sz="2000" b="0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46</a:t>
                      </a:r>
                      <a:endParaRPr lang="ru-RU" sz="2000" b="0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81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Пономарева О.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итого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81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11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42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10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87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65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88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799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365127"/>
            <a:ext cx="6586556" cy="92073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Участники  молодежной сборной команды по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футзалу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(гр. 27)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G:\фото\bF_gXr-dWr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336" t="16626" r="10445" b="7800"/>
          <a:stretch>
            <a:fillRect/>
          </a:stretch>
        </p:blipFill>
        <p:spPr bwMode="auto">
          <a:xfrm>
            <a:off x="1643042" y="1571612"/>
            <a:ext cx="6715172" cy="4866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500043"/>
            <a:ext cx="6886568" cy="100013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Соревнования по армрестлингу и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армлифтингу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G:\фото\xz3awNFaI-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71612"/>
            <a:ext cx="6429420" cy="4822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428604"/>
            <a:ext cx="6743692" cy="132556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Фестиваль настольных игр по спорту глухих –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армреслин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(гр. № 17, 27)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G:\фото\GAkGe61z8mc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928802"/>
            <a:ext cx="6336612" cy="4222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65126"/>
            <a:ext cx="6657994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Участники фестиваля по настольным играм</a:t>
            </a:r>
            <a:endParaRPr lang="ru-RU" sz="2800" dirty="0"/>
          </a:p>
        </p:txBody>
      </p:sp>
      <p:pic>
        <p:nvPicPr>
          <p:cNvPr id="6" name="Picture 2" descr="G:\фото\IvSnhnat0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857364"/>
            <a:ext cx="6122299" cy="4079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65126"/>
            <a:ext cx="6858048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Участники фестиваля по настольным играм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 descr="G:\фото\on0-SXdHB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429132"/>
            <a:ext cx="3001569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1" name="Picture 3" descr="G:\фото\_DpOI2kI0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785926"/>
            <a:ext cx="3215965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 descr="G:\фото\IpqPzCoUj90.jpg"/>
          <p:cNvPicPr>
            <a:picLocks noChangeAspect="1" noChangeArrowheads="1"/>
          </p:cNvPicPr>
          <p:nvPr/>
        </p:nvPicPr>
        <p:blipFill>
          <a:blip r:embed="rId4" cstate="print"/>
          <a:srcRect l="6818" r="17240"/>
          <a:stretch>
            <a:fillRect/>
          </a:stretch>
        </p:blipFill>
        <p:spPr bwMode="auto">
          <a:xfrm>
            <a:off x="1428728" y="1714488"/>
            <a:ext cx="267364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3" name="Picture 5" descr="G:\фото\YSzXCK4fzrw.jpg"/>
          <p:cNvPicPr>
            <a:picLocks noChangeAspect="1" noChangeArrowheads="1"/>
          </p:cNvPicPr>
          <p:nvPr/>
        </p:nvPicPr>
        <p:blipFill>
          <a:blip r:embed="rId5" cstate="print"/>
          <a:srcRect l="-22018" r="9480"/>
          <a:stretch>
            <a:fillRect/>
          </a:stretch>
        </p:blipFill>
        <p:spPr bwMode="auto">
          <a:xfrm>
            <a:off x="4572000" y="4357694"/>
            <a:ext cx="3643338" cy="2157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65126"/>
            <a:ext cx="6912768" cy="1325563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Победитель конкурса «Перезагрузка 3.0» (гр. № 12)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64" y="1844824"/>
            <a:ext cx="6531088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66011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65126"/>
            <a:ext cx="6552729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Победитель в рейтинге успеваемости и посещаемости (гр. № 21)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7485" r="9582" b="4296"/>
          <a:stretch/>
        </p:blipFill>
        <p:spPr>
          <a:xfrm rot="16200000">
            <a:off x="2772665" y="393680"/>
            <a:ext cx="4030717" cy="6624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41619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65126"/>
            <a:ext cx="7056784" cy="1325563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Победитель городского конкурса на лучшую академическую группу (гр. № 41)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8" b="10638"/>
          <a:stretch/>
        </p:blipFill>
        <p:spPr>
          <a:xfrm>
            <a:off x="776805" y="1916832"/>
            <a:ext cx="7950889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46759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92696"/>
            <a:ext cx="6607646" cy="997993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Учрежденческий этап чемпионата «Молодые профессионалы</a:t>
            </a: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» (гр. № 22, 31, 32, 41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18664"/>
            <a:ext cx="5681005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55966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85918" y="357166"/>
            <a:ext cx="8210873" cy="13208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системы и программирование (топ 50)</a:t>
            </a:r>
            <a:b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Прикладная информатика (по отраслям)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751073"/>
              </p:ext>
            </p:extLst>
          </p:nvPr>
        </p:nvGraphicFramePr>
        <p:xfrm>
          <a:off x="97008" y="2132856"/>
          <a:ext cx="8939487" cy="34747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39621"/>
                <a:gridCol w="839621"/>
                <a:gridCol w="698101"/>
                <a:gridCol w="837721"/>
                <a:gridCol w="628289"/>
                <a:gridCol w="837721"/>
                <a:gridCol w="837721"/>
                <a:gridCol w="1274067"/>
                <a:gridCol w="2146625"/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кол-во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«5»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«4/5»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«2»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% </a:t>
                      </a:r>
                      <a:r>
                        <a:rPr lang="ru-RU" sz="2000" dirty="0" err="1" smtClean="0"/>
                        <a:t>усп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% </a:t>
                      </a:r>
                      <a:r>
                        <a:rPr lang="ru-RU" sz="2000" dirty="0" err="1" smtClean="0"/>
                        <a:t>кач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%</a:t>
                      </a:r>
                    </a:p>
                    <a:p>
                      <a:pPr algn="ctr"/>
                      <a:r>
                        <a:rPr lang="ru-RU" sz="2000" dirty="0" err="1" smtClean="0"/>
                        <a:t>посещ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староста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13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70</a:t>
                      </a:r>
                      <a:endParaRPr lang="ru-RU" sz="2000" dirty="0">
                        <a:solidFill>
                          <a:srgbClr val="FF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13</a:t>
                      </a:r>
                      <a:endParaRPr lang="ru-RU" sz="2000" dirty="0">
                        <a:solidFill>
                          <a:srgbClr val="FF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Грачев А.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66"/>
                          </a:solidFill>
                        </a:rPr>
                        <a:t>23</a:t>
                      </a:r>
                      <a:endParaRPr lang="ru-RU" sz="2000" b="1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66"/>
                          </a:solidFill>
                        </a:rPr>
                        <a:t>26</a:t>
                      </a:r>
                      <a:endParaRPr lang="ru-RU" sz="2000" b="1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66"/>
                          </a:solidFill>
                        </a:rPr>
                        <a:t>2</a:t>
                      </a:r>
                      <a:endParaRPr lang="ru-RU" sz="2000" b="1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66"/>
                          </a:solidFill>
                        </a:rPr>
                        <a:t>15</a:t>
                      </a:r>
                      <a:endParaRPr lang="ru-RU" sz="2000" b="1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66"/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66"/>
                          </a:solidFill>
                        </a:rPr>
                        <a:t>100</a:t>
                      </a:r>
                      <a:endParaRPr lang="ru-RU" sz="2000" b="1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66"/>
                          </a:solidFill>
                        </a:rPr>
                        <a:t>65</a:t>
                      </a:r>
                      <a:endParaRPr lang="ru-RU" sz="2000" b="1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66"/>
                          </a:solidFill>
                        </a:rPr>
                        <a:t>90</a:t>
                      </a:r>
                      <a:endParaRPr lang="ru-RU" sz="2000" b="1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err="1" smtClean="0">
                          <a:solidFill>
                            <a:srgbClr val="FF0066"/>
                          </a:solidFill>
                        </a:rPr>
                        <a:t>Зайнутдинова</a:t>
                      </a:r>
                      <a:r>
                        <a:rPr lang="ru-RU" sz="1800" b="1" dirty="0" smtClean="0">
                          <a:solidFill>
                            <a:srgbClr val="FF0066"/>
                          </a:solidFill>
                        </a:rPr>
                        <a:t> С.</a:t>
                      </a:r>
                      <a:endParaRPr lang="ru-RU" sz="1800" b="1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33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23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73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39</a:t>
                      </a:r>
                      <a:endParaRPr lang="ru-RU" sz="2000" dirty="0">
                        <a:solidFill>
                          <a:srgbClr val="FF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87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 smtClean="0"/>
                        <a:t>Козыдуб</a:t>
                      </a:r>
                      <a:r>
                        <a:rPr lang="ru-RU" sz="1800" dirty="0" smtClean="0"/>
                        <a:t> Д.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итого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79</a:t>
                      </a:r>
                      <a:endParaRPr lang="ru-RU" sz="2000" b="1" dirty="0">
                        <a:solidFill>
                          <a:srgbClr val="FF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</a:t>
                      </a:r>
                      <a:endParaRPr lang="ru-RU" sz="2000" b="1" dirty="0">
                        <a:solidFill>
                          <a:srgbClr val="FF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25</a:t>
                      </a:r>
                      <a:endParaRPr lang="ru-RU" sz="2000" b="1" dirty="0">
                        <a:solidFill>
                          <a:srgbClr val="FF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18</a:t>
                      </a:r>
                      <a:endParaRPr lang="ru-RU" sz="2000" b="1" dirty="0">
                        <a:solidFill>
                          <a:srgbClr val="FF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77</a:t>
                      </a:r>
                      <a:endParaRPr lang="ru-RU" sz="2000" b="1" dirty="0">
                        <a:solidFill>
                          <a:srgbClr val="FF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38</a:t>
                      </a:r>
                      <a:endParaRPr lang="ru-RU" sz="2000" b="1" dirty="0">
                        <a:solidFill>
                          <a:srgbClr val="FF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89</a:t>
                      </a:r>
                      <a:endParaRPr lang="ru-RU" sz="2000" b="1" dirty="0">
                        <a:solidFill>
                          <a:srgbClr val="FF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800" b="1" dirty="0">
                        <a:solidFill>
                          <a:srgbClr val="FF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18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28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13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82</a:t>
                      </a:r>
                      <a:endParaRPr lang="ru-RU" sz="2000" b="0" dirty="0">
                        <a:solidFill>
                          <a:srgbClr val="FF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</a:t>
                      </a:r>
                      <a:endParaRPr lang="ru-RU" sz="2000" b="0" dirty="0">
                        <a:solidFill>
                          <a:srgbClr val="FF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88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Волгин Н.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43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66"/>
                          </a:solidFill>
                        </a:rPr>
                        <a:t>25</a:t>
                      </a:r>
                      <a:endParaRPr lang="ru-RU" sz="2000" b="1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66"/>
                          </a:solidFill>
                        </a:rPr>
                        <a:t>4</a:t>
                      </a:r>
                      <a:endParaRPr lang="ru-RU" sz="2000" b="1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66"/>
                          </a:solidFill>
                        </a:rPr>
                        <a:t>12</a:t>
                      </a:r>
                      <a:endParaRPr lang="ru-RU" sz="2000" b="1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66"/>
                          </a:solidFill>
                        </a:rPr>
                        <a:t>100</a:t>
                      </a:r>
                      <a:endParaRPr lang="ru-RU" sz="2000" b="1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66"/>
                          </a:solidFill>
                        </a:rPr>
                        <a:t>64</a:t>
                      </a:r>
                      <a:endParaRPr lang="ru-RU" sz="2000" b="1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66"/>
                          </a:solidFill>
                        </a:rPr>
                        <a:t>85</a:t>
                      </a:r>
                      <a:endParaRPr lang="ru-RU" sz="2000" b="1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Чекина П.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итого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53</a:t>
                      </a:r>
                      <a:endParaRPr lang="ru-RU" sz="2000" b="1" dirty="0">
                        <a:solidFill>
                          <a:srgbClr val="FF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</a:t>
                      </a:r>
                      <a:endParaRPr lang="ru-RU" sz="2000" b="1" dirty="0">
                        <a:solidFill>
                          <a:srgbClr val="FF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15</a:t>
                      </a:r>
                      <a:endParaRPr lang="ru-RU" sz="2000" b="1" dirty="0">
                        <a:solidFill>
                          <a:srgbClr val="FF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13</a:t>
                      </a:r>
                      <a:endParaRPr lang="ru-RU" sz="2000" b="1" dirty="0">
                        <a:solidFill>
                          <a:srgbClr val="FF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90</a:t>
                      </a:r>
                      <a:endParaRPr lang="ru-RU" sz="2000" b="1" dirty="0">
                        <a:solidFill>
                          <a:srgbClr val="FF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35</a:t>
                      </a:r>
                      <a:endParaRPr lang="ru-RU" sz="2000" b="1" dirty="0">
                        <a:solidFill>
                          <a:srgbClr val="FF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87</a:t>
                      </a:r>
                      <a:endParaRPr lang="ru-RU" sz="2000" b="1" dirty="0">
                        <a:solidFill>
                          <a:srgbClr val="FF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76673"/>
            <a:ext cx="6607646" cy="93610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СПОРТОМ ЕДИНЫ Кубок губернатора Курганской области (группы № 13,18)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9" t="2056" r="-177" b="15638"/>
          <a:stretch/>
        </p:blipFill>
        <p:spPr>
          <a:xfrm>
            <a:off x="6024150" y="1556792"/>
            <a:ext cx="2088232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4005063"/>
            <a:ext cx="3408359" cy="2526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07132"/>
            <a:ext cx="4580299" cy="3395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4754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65126"/>
            <a:ext cx="6751662" cy="1325563"/>
          </a:xfrm>
        </p:spPr>
        <p:txBody>
          <a:bodyPr/>
          <a:lstStyle/>
          <a:p>
            <a:r>
              <a:rPr lang="ru-RU" dirty="0" smtClean="0"/>
              <a:t>Члены сборной команды по баскетболу (гр. № 23, 43)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3" t="15335" r="5319" b="6888"/>
          <a:stretch/>
        </p:blipFill>
        <p:spPr>
          <a:xfrm>
            <a:off x="1403648" y="1690689"/>
            <a:ext cx="6552728" cy="4529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9675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</TotalTime>
  <Words>483</Words>
  <Application>Microsoft Office PowerPoint</Application>
  <PresentationFormat>Экран (4:3)</PresentationFormat>
  <Paragraphs>212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Преподавание в начальных классах Коррекционная педагогика в начальном образовании</vt:lpstr>
      <vt:lpstr>Победитель конкурса «Перезагрузка 3.0» (гр. № 12)</vt:lpstr>
      <vt:lpstr>Победитель в рейтинге успеваемости и посещаемости (гр. № 21)</vt:lpstr>
      <vt:lpstr>Победитель городского конкурса на лучшую академическую группу (гр. № 41)</vt:lpstr>
      <vt:lpstr>Учрежденческий этап чемпионата «Молодые профессионалы» (гр. № 22, 31, 32, 41 </vt:lpstr>
      <vt:lpstr>Информационные системы и программирование (топ 50) Прикладная информатика (по отраслям)</vt:lpstr>
      <vt:lpstr>СПОРТОМ ЕДИНЫ Кубок губернатора Курганской области (группы № 13,18)</vt:lpstr>
      <vt:lpstr>Члены сборной команды по баскетболу (гр. № 23, 43)</vt:lpstr>
      <vt:lpstr>Чемпионат по многоборью компьютерному среди пожилых людей (гр. № 23)</vt:lpstr>
      <vt:lpstr>Губернаторские чтения «Искусственный интеллект и перспективы его развития» (гр. № 23)</vt:lpstr>
      <vt:lpstr>Тюменский Хакатон (гр. № 33)</vt:lpstr>
      <vt:lpstr>Курганский Региональный Накатон «Цифровые решения» (гр. № 43)</vt:lpstr>
      <vt:lpstr>Курганский Региональный Накатон «Цифровые решения» (гр. № 43)</vt:lpstr>
      <vt:lpstr>Городской конкурс на лучшую академическую группу (гр. № 43)</vt:lpstr>
      <vt:lpstr>-      участник Региональной олимпиады по «Веб-дизайну»  - участник регионального Чемпионата WorldSkills Russia  - участник форума для молодых профессионалов WorldSkills Russia  - участник Курганского Регионального Накатона «Цифровые решения»  </vt:lpstr>
      <vt:lpstr>Участники движения «АБИЛИМПИКС»</vt:lpstr>
      <vt:lpstr>Операторы электронного набора и верстки</vt:lpstr>
      <vt:lpstr>Фестиваль "Мир без границ" имени Юрия Ивкина в городе Томске</vt:lpstr>
      <vt:lpstr>Участники  молодежной сборной команды по футзалу (гр. 27)</vt:lpstr>
      <vt:lpstr>Соревнования по армрестлингу и армлифтингу</vt:lpstr>
      <vt:lpstr>Фестиваль настольных игр по спорту глухих – армреслин (гр. № 17, 27)</vt:lpstr>
      <vt:lpstr>Участники фестиваля по настольным играм</vt:lpstr>
      <vt:lpstr>Участники фестиваля по настольным играм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SA</cp:lastModifiedBy>
  <cp:revision>57</cp:revision>
  <dcterms:created xsi:type="dcterms:W3CDTF">2015-10-20T13:48:58Z</dcterms:created>
  <dcterms:modified xsi:type="dcterms:W3CDTF">2020-02-12T05:34:29Z</dcterms:modified>
</cp:coreProperties>
</file>